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2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/>
    <p:restoredTop sz="94721"/>
  </p:normalViewPr>
  <p:slideViewPr>
    <p:cSldViewPr snapToGrid="0">
      <p:cViewPr varScale="1">
        <p:scale>
          <a:sx n="93" d="100"/>
          <a:sy n="93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09/03/2023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03.09.2023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03.09.2023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03.09.2023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arxiv.org/abs/1710.10903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Causality</a:t>
            </a:r>
            <a:br>
              <a:rPr lang="en-DE" dirty="0"/>
            </a:br>
            <a:r>
              <a:rPr lang="en-DE" sz="4000" i="1" dirty="0"/>
              <a:t>Correlation vs Causation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auto-correlation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endParaRPr lang="de-DE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 stratification of data in terms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de-DE" sz="28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fashion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months</a:t>
                </a:r>
                <a:r>
                  <a:rPr lang="de-DE" dirty="0"/>
                  <a:t>-in-</a:t>
                </a:r>
                <a:r>
                  <a:rPr lang="de-DE" dirty="0" err="1"/>
                  <a:t>season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  <a:blipFill>
                <a:blip r:embed="rId2"/>
                <a:stretch>
                  <a:fillRect l="-1529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Colliders and Mediators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600" dirty="0" err="1"/>
                  <a:t>unwanted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adjusting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third</a:t>
                </a:r>
                <a:r>
                  <a:rPr lang="de-DE" sz="2600" dirty="0"/>
                  <a:t> variable on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between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collider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de-DE" sz="2600" dirty="0"/>
              </a:p>
              <a:p>
                <a:r>
                  <a:rPr lang="de-DE" sz="2600" dirty="0" err="1"/>
                  <a:t>correlation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causation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exception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common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principle</a:t>
                </a:r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selection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bias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mediator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2600" dirty="0"/>
                  <a:t> (</a:t>
                </a:r>
                <a:r>
                  <a:rPr lang="de-DE" sz="2600" dirty="0" err="1"/>
                  <a:t>mechanism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counterfactual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description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  <a:blipFill>
                <a:blip r:embed="rId2"/>
                <a:stretch>
                  <a:fillRect l="-1616" t="-2035" r="-180" b="-81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8062382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8638661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2D5412-1ED1-6AE5-9C21-E65B867CF0C9}"/>
              </a:ext>
            </a:extLst>
          </p:cNvPr>
          <p:cNvSpPr txBox="1"/>
          <p:nvPr/>
        </p:nvSpPr>
        <p:spPr>
          <a:xfrm>
            <a:off x="8493858" y="5983712"/>
            <a:ext cx="19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irect causal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DA95-DDAE-93F6-1E2F-BB7BC1677C7D}"/>
              </a:ext>
            </a:extLst>
          </p:cNvPr>
          <p:cNvSpPr txBox="1"/>
          <p:nvPr/>
        </p:nvSpPr>
        <p:spPr>
          <a:xfrm>
            <a:off x="8493858" y="4821908"/>
            <a:ext cx="21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ind</a:t>
            </a:r>
            <a:r>
              <a:rPr lang="en-DE" dirty="0"/>
              <a:t>irect causal effect</a:t>
            </a:r>
          </a:p>
        </p:txBody>
      </p:sp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all back-door paths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observable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/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/>
                  <a:t>a</a:t>
                </a:r>
                <a:r>
                  <a:rPr lang="en-DE" sz="2600" dirty="0"/>
                  <a:t>djust for two variables: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blipFill>
                <a:blip r:embed="rId7"/>
                <a:stretch>
                  <a:fillRect l="-2156" t="-12500" b="-2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models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41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molecules, delivery routes,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43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as well as node</a:t>
            </a:r>
            <a:r>
              <a:rPr lang="en-GB" sz="2400" dirty="0"/>
              <a:t> (vertex), edge (link), and global attributes/features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learned as representation (graph encoder,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115961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387461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25133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34063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3624604"/>
            <a:ext cx="5113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5855681"/>
            <a:ext cx="6052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424166" y="5015828"/>
            <a:ext cx="1756654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563264-398A-E9A5-18EB-4206EB25391E}"/>
              </a:ext>
            </a:extLst>
          </p:cNvPr>
          <p:cNvSpPr txBox="1"/>
          <p:nvPr/>
        </p:nvSpPr>
        <p:spPr>
          <a:xfrm>
            <a:off x="6952736" y="5982728"/>
            <a:ext cx="517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potentially also generative (decoder): e.g., generating routes for traveling salesman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3EC8D-8531-6FB8-6266-3D2E4D99E845}"/>
              </a:ext>
            </a:extLst>
          </p:cNvPr>
          <p:cNvSpPr txBox="1"/>
          <p:nvPr/>
        </p:nvSpPr>
        <p:spPr>
          <a:xfrm>
            <a:off x="8254468" y="53412"/>
            <a:ext cx="38698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often, </a:t>
            </a:r>
            <a:r>
              <a:rPr lang="en-GB" dirty="0" err="1"/>
              <a:t>transductive</a:t>
            </a:r>
            <a:r>
              <a:rPr lang="en-GB" dirty="0"/>
              <a:t> setting: just one partially labelled graph rather than training and test graphs/samples (as in usual inductive ML setting)</a:t>
            </a:r>
          </a:p>
        </p:txBody>
      </p:sp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3"/>
                <a:stretch>
                  <a:fillRect l="-1634" t="-1124" r="-2941" b="-39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5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8759"/>
            <a:ext cx="10515600" cy="16182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</a:t>
            </a:r>
            <a:r>
              <a:rPr lang="en-GB" sz="2600" dirty="0">
                <a:effectLst/>
              </a:rPr>
              <a:t>)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e.g., transformers in NLP operating over complete graph of words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  <a:r>
              <a:rPr lang="en-GB" sz="2000" dirty="0"/>
              <a:t> (</a:t>
            </a:r>
            <a:r>
              <a:rPr lang="en-GB" sz="2000" dirty="0">
                <a:hlinkClick r:id="rId4"/>
              </a:rPr>
              <a:t>GAT</a:t>
            </a:r>
            <a:r>
              <a:rPr lang="en-GB" sz="2000" dirty="0"/>
              <a:t>)</a:t>
            </a:r>
            <a:endParaRPr lang="en-DE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5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effectLst/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 from translation invariance of convolutions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 from permutation invariance of graph nodes: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need for </a:t>
            </a:r>
            <a:r>
              <a:rPr lang="en-GB" sz="2600" dirty="0"/>
              <a:t>p</a:t>
            </a:r>
            <a:r>
              <a:rPr lang="en-DE" sz="2600" dirty="0"/>
              <a:t>ermutation-equivariant GNN layers with 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5670</TotalTime>
  <Words>2672</Words>
  <Application>Microsoft Office PowerPoint</Application>
  <PresentationFormat>Widescreen</PresentationFormat>
  <Paragraphs>388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 Correlation vs Causation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Colliders and Mediators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Wick, Felix</cp:lastModifiedBy>
  <cp:revision>129</cp:revision>
  <dcterms:created xsi:type="dcterms:W3CDTF">2022-07-19T12:07:36Z</dcterms:created>
  <dcterms:modified xsi:type="dcterms:W3CDTF">2023-09-03T20:29:21Z</dcterms:modified>
</cp:coreProperties>
</file>